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3" r:id="rId5"/>
    <p:sldId id="258" r:id="rId6"/>
    <p:sldId id="259" r:id="rId7"/>
    <p:sldId id="260" r:id="rId8"/>
    <p:sldId id="261" r:id="rId9"/>
    <p:sldId id="264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24" autoAdjust="0"/>
  </p:normalViewPr>
  <p:slideViewPr>
    <p:cSldViewPr snapToGrid="0">
      <p:cViewPr varScale="1">
        <p:scale>
          <a:sx n="60" d="100"/>
          <a:sy n="60" d="100"/>
        </p:scale>
        <p:origin x="34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9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2635BA-4887-9479-BDA7-BDECBFE3E4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A833E-B3C4-F4E2-74CE-E2875BED51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DDD59-1487-4E3E-8CA6-6F5753FD293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DBD8C-9494-2613-19B0-29A632B044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560B4-860B-1E15-B871-BD29A82DAD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5C7F5-1805-4014-AA4C-9183B2091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8688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94118-25BD-4076-AEC9-5496BC1AA768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4DFA0-B0F2-4384-97B6-DB92DBC21D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785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4DFA0-B0F2-4384-97B6-DB92DBC21D5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492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4DFA0-B0F2-4384-97B6-DB92DBC21D5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1498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4DFA0-B0F2-4384-97B6-DB92DBC21D5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64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A57F0-882E-2DBA-376C-7EE6FAB4F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51366-4C7E-0539-039E-5A206913D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CEB74-2D33-AB1F-A8E6-4CE5BEF25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3B87E-1D5B-0C39-7EBC-9C31A8A9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04103-8A97-39C0-7BF7-C8278520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384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1C01-789F-3E2D-0238-1D428FB3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5A41F-8F35-F98F-CA97-7FEAC8BDA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A0F94-81EC-0CAB-8704-3061E1CA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9B9C2-7E9E-D7C7-FC49-3E26BA7D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1C1B6-7431-A777-F7F2-EDE5793B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748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ED6930-F189-F6D4-BE30-EE83D2EF1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FFA71-7438-8B7B-0A06-52BBBB78C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BF7F-8E84-651A-C050-28524BCBD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2130A-DCB5-445A-FD2A-9C39A217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0AAF9-69CB-7804-7DE1-B9750591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1916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76DE-8C42-02A6-6A9D-0F3873DCB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787B2-8EA4-1C4A-F159-D71E018F6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2320F-F36B-E74D-0EEA-DBE870B1A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263CA-C521-13E1-A4F0-09F89A90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988C9-B0C6-85A4-F65E-DB22344A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9598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DF5E-CEB4-8DC9-F950-49691251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AD283-A677-F185-B995-DAB615EAE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2A2AF-38E2-F166-8D76-EA2F38B35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777C0-0E4C-A77A-FB51-8001EF98B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96959-AA6A-E9D4-91F4-D2987FAB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6605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72C6E-F13E-9A2A-4A2D-DE1A5064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B4271-4C38-A724-C735-2BCB8D19B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7721-8C81-09D0-C99E-79091FEC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9499-7BDE-BB2F-65CA-B4D8A5EE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7F3C0-D3E7-6577-7366-2386D14D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797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5CFE-1531-1EE9-26F9-78221663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7D0AC-5175-F4F0-6DBF-01DC82A2E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97661-DEB6-1C3E-1B1C-DAE38A4B3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5DC32-1484-C368-3DD5-AE5526B4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98AC4-D07E-A854-9130-321A9AE1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1EB54-C233-F13E-A245-53ABF3B3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0689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698C-1F38-EAB6-66E9-40CE93016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E6C23-0325-0C1E-135D-1F9A11FC0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037F3-B7FC-648B-0394-24FBA63F9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BDF82B-3150-D0DC-C1E5-189AA5151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FEF4C-9BC2-C83D-F0AE-D78EA8F6E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F9978-C1B7-5D4B-C533-61F13BC8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E07C5E-3CE1-389F-BE30-FD4304D7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9AD57-D8E3-ABE1-1427-ACB240CC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4800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799D-9BF3-F621-17E9-01E7BA236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F064C-C6A8-9BFB-1485-742B5F7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B714C-3FED-37F4-F3F8-CCC8DFEE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64330-7996-8684-AAE0-69E1741E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7648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2CEDF-0FE5-C6B9-1D2D-6E85B91E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496BD-F854-5C3D-D6B3-49D2548B9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12108-9FAF-37CE-E635-A9535F25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659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0233-00E3-82CA-A8BA-5D39F833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838C-F0E1-12D9-1B4C-CEF15FD28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CF401-8B55-62BB-A59E-A9D772BF1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A874C-3797-B57E-E2DE-E893BD9C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F65CB-7050-DDE2-01D6-C5B3E365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E3701-D8BE-356A-CBD9-A0159F37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659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B9D30-34B9-97B3-A3B5-A3021EE89A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5400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Directors’ Workforce Survey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8BE43-ADC4-05CB-A1D5-15639CEBC7C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 u="sng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z="3600" u="sng" dirty="0">
                <a:solidFill>
                  <a:srgbClr val="FFFF00"/>
                </a:solidFill>
              </a:rPr>
              <a:t>Methods:</a:t>
            </a:r>
          </a:p>
          <a:p>
            <a:pPr lvl="0"/>
            <a:r>
              <a:rPr lang="en-US" sz="2800" u="none" dirty="0">
                <a:solidFill>
                  <a:srgbClr val="FFFF00"/>
                </a:solidFill>
              </a:rPr>
              <a:t>23 Clubs contacted, limited questions asked</a:t>
            </a:r>
          </a:p>
          <a:p>
            <a:pPr lvl="0"/>
            <a:r>
              <a:rPr lang="en-US" sz="2800" u="none" dirty="0">
                <a:solidFill>
                  <a:srgbClr val="FFFF00"/>
                </a:solidFill>
              </a:rPr>
              <a:t>Individual Directors invited to join (confidential) email list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4"/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802A2-E0F7-3445-4786-BFBEB538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2AD1A-8B21-32E9-8679-B47CD083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ED77-0465-0F83-6AE5-55A9D7E4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823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CF290-9492-B93B-1676-8A9C3B06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CCE86-0CD2-910B-8623-E7645DC34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9C55C-7DF1-D451-30AB-C934BB028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10508-D975-DE8A-61F6-C4A8CEFE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91A1A-3923-FF1A-4329-B9B30385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3FD42-A3FC-27E8-1776-95A1E6BE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440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70AC0-3DAA-94C8-C6C7-6202B21C2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24DA7-E261-B995-1694-D41ED855E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2F450-9DC2-45E2-867D-B02A4F5E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49F54-2C33-99BF-2E80-624197AA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91483-FE83-DB43-1016-5362A35D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407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4DB47E-C0E9-D5BC-EE5B-F0B9A1074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E0A3D-B0A1-9AF3-FC2F-3F3A5F8A7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86724-7D1F-AB47-0ADB-8F7F780C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D04FE-B19F-DADB-6243-D40FC966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321CF-1330-0954-C54E-E10D16AE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440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6D252-460F-E027-EC5F-B12B60945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4436E-D6BF-EF5D-713A-4FFCF4358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BDB1-B2A9-B081-420C-AD431130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8AD0-D985-F1E1-A4A2-03E7482B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344CD-6689-53FD-FBDE-A306C5DD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965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47C6-B1A3-3D9F-270C-21A0FCEB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DC95F-B533-0FB4-52C0-752C3A0DB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E17C4-5FC2-A462-41B7-E59C8343F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42556-1585-7CF1-EEE7-48C0E6EC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637B7-299E-8E07-67CD-07667CEC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467DA-D1D5-2BAD-978E-B1F5C08D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013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BF4DB-7558-90CA-9AD0-4C181D5D2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A6B06-B1F6-E52C-CF76-D7853A1FD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88A5F-C6D7-D860-7DE4-15F5A6F03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168E13-DE1A-070D-AE72-FFDF4F51F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036F53-91E0-B536-EEA6-45B52781A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BC2D7-A8F7-1834-7278-DA5AB691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89AF74-8766-3CA7-448D-95957B43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285E8D-E75E-9EA9-1907-074F4A66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91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C2174-727D-22CA-89D9-8817CBC7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709EDD-1FBA-068B-3D97-B6B54136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759B8-C86B-AD7C-D0A2-45C17005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577A9-6817-A0E6-B9D5-1E11A6AA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62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C0205A-3154-FE8F-88F1-93671792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A4FAAE-B284-9C06-84EA-DBE713FA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C4EC6-2B16-8A1B-E504-76E5AC6F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387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F4E0-08B7-6376-C00D-40FA5B6D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D810D-3BA0-26DB-89AE-C31DBDD79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BD1D4-D80A-4B2E-2E55-FB571FB0C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EF4DC-A671-C9D1-77B2-92B77C58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6E356-ACFF-5FA2-89C1-BB838708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21BAC-EC84-CCF3-A7F1-6E857A4B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66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B169-C947-3533-B4F8-142759EA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5469C-C656-DB75-56D1-746D4CFF2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4F38A-40A4-DDA7-E8CD-FBB7DC98E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FF509-AB08-8D35-4F6D-90588D8F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8B857-EDAE-0D5F-8738-7B496D62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A476A-E977-FA46-4B48-54606F1C6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384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65AFD7-2E4A-7250-54A4-E57A8B58C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57934-65DE-3FD3-B293-521EDED05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35C55-DAC3-825E-373B-3F4F6CBB4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62CA4D-DE0F-46AF-8FD6-DFFAE67396AA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DB3CC-D16A-4289-541A-24F46262F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F3276-D890-5EAD-2B04-F3B965A1E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685AC6-2551-4430-A095-0C58B189AF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38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9C87A-C2D4-0560-8B56-D30E6500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0B8C4-AA6C-7FAD-535C-710166254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ED44-1177-6FC4-7FF2-B27FAFFD3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0F2251-A4FC-4B14-97AD-EEB53396698C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90A45-63D2-F343-E9DF-1ACF6281D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764A7-C830-DCA6-C175-77A71F702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CA1BB7-74DE-4010-810C-E3C1462D6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712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AEAB-4F7A-D4BB-A7CC-6EFB6B09D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AU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Waikato Bays Directors’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E3E53-9E9B-F207-6D59-C3357026FE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    Hugh McAlister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    Tauranga</a:t>
            </a:r>
          </a:p>
        </p:txBody>
      </p:sp>
    </p:spTree>
    <p:extLst>
      <p:ext uri="{BB962C8B-B14F-4D97-AF65-F5344CB8AC3E}">
        <p14:creationId xmlns:p14="http://schemas.microsoft.com/office/powerpoint/2010/main" val="4057736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BC9D6-9C92-1096-BC59-6E4ECF1D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VIII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F8673-1D37-02D0-A7F9-6EDB06BB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>
                <a:solidFill>
                  <a:srgbClr val="FFFF00"/>
                </a:solidFill>
              </a:rPr>
              <a:t>Conclusions:</a:t>
            </a:r>
          </a:p>
          <a:p>
            <a:r>
              <a:rPr lang="en-AU" u="none" dirty="0">
                <a:solidFill>
                  <a:srgbClr val="FFFF00"/>
                </a:solidFill>
              </a:rPr>
              <a:t>The total number of directors currently directing at Club level is reassuring</a:t>
            </a:r>
          </a:p>
          <a:p>
            <a:r>
              <a:rPr lang="en-AU" u="none" dirty="0">
                <a:solidFill>
                  <a:srgbClr val="FFFF00"/>
                </a:solidFill>
              </a:rPr>
              <a:t>66% of Club Directors are not formally accredited</a:t>
            </a:r>
          </a:p>
          <a:p>
            <a:r>
              <a:rPr lang="en-AU" u="none" dirty="0">
                <a:solidFill>
                  <a:srgbClr val="FFFF00"/>
                </a:solidFill>
              </a:rPr>
              <a:t>We have a potential shortage of Tournament Directors</a:t>
            </a:r>
          </a:p>
          <a:p>
            <a:r>
              <a:rPr lang="en-AU" u="none" dirty="0">
                <a:solidFill>
                  <a:srgbClr val="FFFF00"/>
                </a:solidFill>
              </a:rPr>
              <a:t>Small Clubs sometimes totally dependent on 1 or 2 people</a:t>
            </a:r>
          </a:p>
          <a:p>
            <a:r>
              <a:rPr lang="en-AU" u="none" dirty="0">
                <a:solidFill>
                  <a:srgbClr val="FFFF00"/>
                </a:solidFill>
              </a:rPr>
              <a:t>The survey improved contact between Clubs and the Regional Committee…a “useful” exercise</a:t>
            </a:r>
          </a:p>
          <a:p>
            <a:r>
              <a:rPr lang="en-AU" u="none" dirty="0">
                <a:solidFill>
                  <a:srgbClr val="FFFF00"/>
                </a:solidFill>
              </a:rPr>
              <a:t>We now have a mechanism to build on….how we do that is up to the Directors.</a:t>
            </a:r>
          </a:p>
          <a:p>
            <a:endParaRPr lang="en-AU" u="non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96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EF33-4E2A-FBF5-A10D-3BFCE2C81C03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AU" sz="5400" dirty="0">
                <a:solidFill>
                  <a:srgbClr val="FFFF00"/>
                </a:solidFill>
              </a:rPr>
              <a:t>Aims of Directors’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875C-33A1-B030-2462-09BA7F59026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AU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AU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AU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AU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upport</a:t>
            </a:r>
          </a:p>
          <a:p>
            <a:r>
              <a:rPr lang="en-AU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AU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romotion</a:t>
            </a:r>
          </a:p>
          <a:p>
            <a:pPr marL="0" indent="0">
              <a:buNone/>
            </a:pPr>
            <a:r>
              <a:rPr lang="en-AU" sz="3600" b="1" u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…….of Waikato Bays DIRECTORS</a:t>
            </a:r>
          </a:p>
          <a:p>
            <a:pPr marL="0" indent="0">
              <a:buNone/>
            </a:pPr>
            <a:endParaRPr lang="en-AU" sz="3600" b="1" u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600" b="1" u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…Not </a:t>
            </a:r>
            <a:r>
              <a:rPr lang="en-AU" sz="3200" u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recruit Directors for </a:t>
            </a:r>
            <a:r>
              <a:rPr lang="en-AU" sz="3200" u="none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clubs, </a:t>
            </a:r>
            <a:r>
              <a:rPr lang="en-AU" sz="3200" u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to promote communication, team support, etc….</a:t>
            </a:r>
            <a:endParaRPr lang="en-AU" sz="3200" b="1" u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3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D1743-90C7-E96D-0DFA-FEB47CBB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1C4D0-C0F2-3B96-C0A0-6B47D670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FFFF00"/>
                </a:solidFill>
              </a:rPr>
              <a:t>Aims:</a:t>
            </a:r>
          </a:p>
          <a:p>
            <a:r>
              <a:rPr lang="en-AU" u="none" dirty="0">
                <a:solidFill>
                  <a:srgbClr val="FFFF00"/>
                </a:solidFill>
              </a:rPr>
              <a:t>To inform discussion, with accurate data, about Directors in the Waikato Bays region.</a:t>
            </a:r>
          </a:p>
          <a:p>
            <a:r>
              <a:rPr lang="en-AU" u="none" dirty="0">
                <a:solidFill>
                  <a:srgbClr val="FFFF00"/>
                </a:solidFill>
              </a:rPr>
              <a:t>To promote communication between Clubs and the Regional Committee</a:t>
            </a:r>
          </a:p>
          <a:p>
            <a:r>
              <a:rPr lang="en-AU" u="none" dirty="0">
                <a:solidFill>
                  <a:srgbClr val="FFFF00"/>
                </a:solidFill>
              </a:rPr>
              <a:t>To explore avenues for communication, brainstorming and promotion of Directors</a:t>
            </a:r>
          </a:p>
        </p:txBody>
      </p:sp>
    </p:spTree>
    <p:extLst>
      <p:ext uri="{BB962C8B-B14F-4D97-AF65-F5344CB8AC3E}">
        <p14:creationId xmlns:p14="http://schemas.microsoft.com/office/powerpoint/2010/main" val="194868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A4608E2-6ED7-1DB3-D8D9-DDBC9FDE2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II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558B47-5875-8EC8-6E33-3CADE1D78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>
                <a:solidFill>
                  <a:srgbClr val="FFFF00"/>
                </a:solidFill>
              </a:rPr>
              <a:t>Methods:</a:t>
            </a:r>
          </a:p>
          <a:p>
            <a:r>
              <a:rPr lang="en-AU" sz="3600" u="none" dirty="0">
                <a:solidFill>
                  <a:srgbClr val="FFFF00"/>
                </a:solidFill>
              </a:rPr>
              <a:t>23 Clubs in Waikato Bays region contacted by email/phone (some 3 times)….from July, 2023</a:t>
            </a:r>
          </a:p>
          <a:p>
            <a:r>
              <a:rPr lang="en-AU" sz="3600" dirty="0">
                <a:solidFill>
                  <a:srgbClr val="FFFF00"/>
                </a:solidFill>
              </a:rPr>
              <a:t>Limited</a:t>
            </a:r>
            <a:r>
              <a:rPr lang="en-AU" sz="3600" u="none" dirty="0">
                <a:solidFill>
                  <a:srgbClr val="FFFF00"/>
                </a:solidFill>
              </a:rPr>
              <a:t> questions asked</a:t>
            </a:r>
          </a:p>
          <a:p>
            <a:r>
              <a:rPr lang="en-AU" sz="3600" u="none" dirty="0">
                <a:solidFill>
                  <a:srgbClr val="FFFF00"/>
                </a:solidFill>
              </a:rPr>
              <a:t>Individual Directors invited to join (confidential) mailing list</a:t>
            </a:r>
            <a:endParaRPr lang="en-A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6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ABEEE8-4115-396C-9A20-7E596AEE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III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90329B-3869-1C00-E17D-54A0F5D0B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>
                <a:solidFill>
                  <a:srgbClr val="FFFF00"/>
                </a:solidFill>
              </a:rPr>
              <a:t>Findings:</a:t>
            </a:r>
          </a:p>
          <a:p>
            <a:r>
              <a:rPr lang="en-AU" sz="3200" u="none" dirty="0">
                <a:solidFill>
                  <a:srgbClr val="FFFF00"/>
                </a:solidFill>
              </a:rPr>
              <a:t>In many cases contact with smaller clubs was appreciated…in some, “not another email”…</a:t>
            </a:r>
          </a:p>
          <a:p>
            <a:r>
              <a:rPr lang="en-AU" sz="3200" u="none" dirty="0">
                <a:solidFill>
                  <a:srgbClr val="FFFF00"/>
                </a:solidFill>
              </a:rPr>
              <a:t>In some, email and phone contacts were upgraded</a:t>
            </a:r>
          </a:p>
          <a:p>
            <a:r>
              <a:rPr lang="en-AU" sz="3200" u="none" dirty="0">
                <a:solidFill>
                  <a:srgbClr val="FFFF00"/>
                </a:solidFill>
              </a:rPr>
              <a:t>Most clubs have contracted – Covid, demographic change, global lifestyle changes, less night bridge</a:t>
            </a:r>
          </a:p>
          <a:p>
            <a:r>
              <a:rPr lang="en-AU" sz="3200" u="none" dirty="0">
                <a:solidFill>
                  <a:srgbClr val="FFFF00"/>
                </a:solidFill>
              </a:rPr>
              <a:t>Some Directors prefer to be anonymous</a:t>
            </a:r>
          </a:p>
          <a:p>
            <a:r>
              <a:rPr lang="en-AU" sz="3200" u="none" dirty="0">
                <a:solidFill>
                  <a:srgbClr val="FFFF00"/>
                </a:solidFill>
              </a:rPr>
              <a:t>Diverse club environments – urban, rural, large, small</a:t>
            </a:r>
          </a:p>
          <a:p>
            <a:endParaRPr lang="en-A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1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4A361-5061-4D0A-B9F1-EF395F3B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7F89B-F48E-F653-A5E9-EAA2C8AF8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AU" dirty="0">
              <a:solidFill>
                <a:srgbClr val="FFFF00"/>
              </a:solidFill>
              <a:highlight>
                <a:srgbClr val="000080"/>
              </a:highlight>
            </a:endParaRPr>
          </a:p>
          <a:p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Club membership (NZB, as of 7/23) totalled 2004 (16-273)</a:t>
            </a:r>
          </a:p>
          <a:p>
            <a:endParaRPr lang="en-AU" u="none" dirty="0">
              <a:solidFill>
                <a:srgbClr val="FFFF00"/>
              </a:solidFill>
              <a:highlight>
                <a:srgbClr val="000080"/>
              </a:highlight>
            </a:endParaRPr>
          </a:p>
          <a:p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Total Directors = </a:t>
            </a:r>
            <a:r>
              <a:rPr lang="en-AU" sz="3200" b="1" u="none" dirty="0">
                <a:solidFill>
                  <a:srgbClr val="FFFF00"/>
                </a:solidFill>
                <a:highlight>
                  <a:srgbClr val="000080"/>
                </a:highlight>
              </a:rPr>
              <a:t>108</a:t>
            </a:r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 ( 1-13)</a:t>
            </a:r>
          </a:p>
          <a:p>
            <a:pPr marL="0" indent="0">
              <a:buNone/>
            </a:pPr>
            <a:endParaRPr lang="en-AU" u="none" dirty="0">
              <a:solidFill>
                <a:srgbClr val="FFFF00"/>
              </a:solidFill>
              <a:highlight>
                <a:srgbClr val="000080"/>
              </a:highlight>
            </a:endParaRPr>
          </a:p>
          <a:p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mean </a:t>
            </a:r>
            <a:r>
              <a:rPr lang="en-AU" b="1" dirty="0">
                <a:solidFill>
                  <a:srgbClr val="FFFF00"/>
                </a:solidFill>
                <a:highlight>
                  <a:srgbClr val="000080"/>
                </a:highlight>
              </a:rPr>
              <a:t>18.6</a:t>
            </a:r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 members/Director, range 4.25-64</a:t>
            </a:r>
          </a:p>
          <a:p>
            <a:pPr marL="0" indent="0">
              <a:buNone/>
            </a:pPr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 </a:t>
            </a:r>
          </a:p>
          <a:p>
            <a:r>
              <a:rPr lang="en-AU" u="none" dirty="0">
                <a:solidFill>
                  <a:srgbClr val="FFFF00"/>
                </a:solidFill>
                <a:highlight>
                  <a:srgbClr val="000080"/>
                </a:highlight>
              </a:rPr>
              <a:t>4 Clubs have a ratio of members/Director &gt;30….3 of those Clubs have 1 or 2 Directors </a:t>
            </a:r>
          </a:p>
        </p:txBody>
      </p:sp>
    </p:spTree>
    <p:extLst>
      <p:ext uri="{BB962C8B-B14F-4D97-AF65-F5344CB8AC3E}">
        <p14:creationId xmlns:p14="http://schemas.microsoft.com/office/powerpoint/2010/main" val="276471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126BA-9F11-1F95-71DE-86F44FA7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7E251-798F-0FFA-1986-461E9ABF0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>
                <a:solidFill>
                  <a:srgbClr val="FFFF00"/>
                </a:solidFill>
              </a:rPr>
              <a:t>Of the 108 Directors:</a:t>
            </a:r>
          </a:p>
          <a:p>
            <a:pPr marL="0" indent="0">
              <a:buNone/>
            </a:pPr>
            <a:endParaRPr lang="en-AU" sz="32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	- 71 (</a:t>
            </a:r>
            <a:r>
              <a:rPr lang="en-AU" sz="3200" b="1" dirty="0">
                <a:solidFill>
                  <a:srgbClr val="FFFF00"/>
                </a:solidFill>
              </a:rPr>
              <a:t>66%</a:t>
            </a:r>
            <a:r>
              <a:rPr lang="en-AU" sz="3200" u="none" dirty="0">
                <a:solidFill>
                  <a:srgbClr val="FFFF00"/>
                </a:solidFill>
              </a:rPr>
              <a:t>) are not accredited (10 “in training”)</a:t>
            </a:r>
          </a:p>
          <a:p>
            <a:pPr marL="0" indent="0">
              <a:buNone/>
            </a:pPr>
            <a:endParaRPr lang="en-AU" sz="3200" u="none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	- 29 are accredited Club Directors</a:t>
            </a:r>
          </a:p>
          <a:p>
            <a:pPr marL="0" indent="0">
              <a:buNone/>
            </a:pPr>
            <a:endParaRPr lang="en-AU" sz="3200" u="none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	- 8 are accredited Tournament Directors…</a:t>
            </a:r>
            <a:r>
              <a:rPr lang="en-AU" sz="3200" b="1" dirty="0">
                <a:solidFill>
                  <a:srgbClr val="FFFF00"/>
                </a:solidFill>
              </a:rPr>
              <a:t>2</a:t>
            </a:r>
            <a:r>
              <a:rPr lang="en-AU" sz="3200" u="none" dirty="0">
                <a:solidFill>
                  <a:srgbClr val="FFFF00"/>
                </a:solidFill>
              </a:rPr>
              <a:t> are 		  currently +/- active</a:t>
            </a:r>
          </a:p>
        </p:txBody>
      </p:sp>
    </p:spTree>
    <p:extLst>
      <p:ext uri="{BB962C8B-B14F-4D97-AF65-F5344CB8AC3E}">
        <p14:creationId xmlns:p14="http://schemas.microsoft.com/office/powerpoint/2010/main" val="232475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838E-ECA0-EE62-9E6C-25C07D651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Directors’ Workforce Survey 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C23-1F91-B90C-076D-C8A85C8A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AU" dirty="0">
                <a:solidFill>
                  <a:srgbClr val="FFFF00"/>
                </a:solidFill>
              </a:rPr>
              <a:t>Tournament Directors (n=8)</a:t>
            </a:r>
          </a:p>
          <a:p>
            <a:pPr marL="0" indent="0">
              <a:buNone/>
            </a:pPr>
            <a:endParaRPr lang="en-AU" dirty="0">
              <a:solidFill>
                <a:srgbClr val="FFFF00"/>
              </a:solidFill>
            </a:endParaRPr>
          </a:p>
          <a:p>
            <a:r>
              <a:rPr lang="en-AU" u="none" dirty="0">
                <a:solidFill>
                  <a:srgbClr val="FFFF00"/>
                </a:solidFill>
              </a:rPr>
              <a:t>3 have directed, in the past 2 years, in at least 1 A point tournament, 2 of them largely at their own Club Tournaments</a:t>
            </a:r>
          </a:p>
          <a:p>
            <a:r>
              <a:rPr lang="en-AU" u="none" dirty="0">
                <a:solidFill>
                  <a:srgbClr val="FFFF00"/>
                </a:solidFill>
              </a:rPr>
              <a:t>1 has directed some local tournaments, 1A, 8B or less</a:t>
            </a:r>
          </a:p>
          <a:p>
            <a:r>
              <a:rPr lang="en-AU" u="none" dirty="0">
                <a:solidFill>
                  <a:srgbClr val="FFFF00"/>
                </a:solidFill>
              </a:rPr>
              <a:t>4 have not directed seriously at Tournament level in the past 2 years – 1 hopefully will return, after completing professional development commitments </a:t>
            </a:r>
          </a:p>
          <a:p>
            <a:endParaRPr lang="en-AU" u="none" dirty="0">
              <a:solidFill>
                <a:srgbClr val="FFFF00"/>
              </a:solidFill>
            </a:endParaRPr>
          </a:p>
          <a:p>
            <a:r>
              <a:rPr lang="en-AU" u="none" dirty="0">
                <a:solidFill>
                  <a:srgbClr val="FFFF00"/>
                </a:solidFill>
              </a:rPr>
              <a:t>Only 2 are looking to increase their TD activity…in time hopefully a third</a:t>
            </a:r>
          </a:p>
        </p:txBody>
      </p:sp>
    </p:spTree>
    <p:extLst>
      <p:ext uri="{BB962C8B-B14F-4D97-AF65-F5344CB8AC3E}">
        <p14:creationId xmlns:p14="http://schemas.microsoft.com/office/powerpoint/2010/main" val="338137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27F7-5534-7739-DBEC-DD6779C8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Directors’ Workforce Survey VII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50A3-31DB-D598-86AE-0A0C912BD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3200" dirty="0">
                <a:solidFill>
                  <a:srgbClr val="FFFF00"/>
                </a:solidFill>
              </a:rPr>
              <a:t>Other “findings”:</a:t>
            </a: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- email contact established with Club secretaries and 80 Directors….4 people direct at 2 separate Clubs.</a:t>
            </a: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- NZB website “updated”</a:t>
            </a: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- email chat site now available…little used so far (4 small Clubs replied to question on Howell movements)</a:t>
            </a: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- 2 people “attended” an on-line QBA Directors’ course</a:t>
            </a:r>
          </a:p>
          <a:p>
            <a:pPr marL="0" indent="0">
              <a:buNone/>
            </a:pPr>
            <a:r>
              <a:rPr lang="en-AU" sz="3200" u="none" dirty="0">
                <a:solidFill>
                  <a:srgbClr val="FFFF00"/>
                </a:solidFill>
              </a:rPr>
              <a:t>	- NZB (“my NZB” and “Directing and Regulations”), and WBRC (“Resources”)</a:t>
            </a:r>
          </a:p>
        </p:txBody>
      </p:sp>
    </p:spTree>
    <p:extLst>
      <p:ext uri="{BB962C8B-B14F-4D97-AF65-F5344CB8AC3E}">
        <p14:creationId xmlns:p14="http://schemas.microsoft.com/office/powerpoint/2010/main" val="208038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565</Words>
  <Application>Microsoft Office PowerPoint</Application>
  <PresentationFormat>Widescreen</PresentationFormat>
  <Paragraphs>72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Custom Design</vt:lpstr>
      <vt:lpstr>Waikato Bays Directors’ Forum</vt:lpstr>
      <vt:lpstr>Aims of Directors’ Forum</vt:lpstr>
      <vt:lpstr>Directors’ Workforce Survey I</vt:lpstr>
      <vt:lpstr>Directors’ Workforce Survey II</vt:lpstr>
      <vt:lpstr>Directors’ Workforce Survey III</vt:lpstr>
      <vt:lpstr>Directors’ Workforce Survey IV</vt:lpstr>
      <vt:lpstr>Directors’ Workforce Survey V</vt:lpstr>
      <vt:lpstr>Directors’ Workforce Survey VI</vt:lpstr>
      <vt:lpstr>Directors’ Workforce Survey VII</vt:lpstr>
      <vt:lpstr>Directors’ Workforce Survey VIII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 McAlister</dc:creator>
  <cp:lastModifiedBy>Hugh McAlister</cp:lastModifiedBy>
  <cp:revision>13</cp:revision>
  <dcterms:created xsi:type="dcterms:W3CDTF">2024-05-19T22:54:33Z</dcterms:created>
  <dcterms:modified xsi:type="dcterms:W3CDTF">2024-06-05T05:08:44Z</dcterms:modified>
</cp:coreProperties>
</file>